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400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2200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685800" y="2377440"/>
            <a:ext cx="107899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Paga por la vista.</a:t>
            </a:r>
            <a:endParaRPr lang="en-US" sz="6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por el píxel.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685800" y="4572000"/>
            <a:ext cx="8686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Vistas verificadas en video corto del creador. Pagas solo por la atención que de verdad ocurrió.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Honestidad: cuándo la publicidad tradicional sigue ganando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146304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vendemos humo. El clipping gana en costo por vista real, verificación y control del gasto. Pero el paid tradicional tiene su lugar: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85800" y="2532888"/>
            <a:ext cx="201168" cy="201168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6" name="Text 4"/>
          <p:cNvSpPr/>
          <p:nvPr/>
        </p:nvSpPr>
        <p:spPr>
          <a:xfrm>
            <a:off x="1143000" y="246888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 masivo instantáneo con fecha fija (lanzamiento/evento): la subasta compra alcance ya.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85800" y="3401568"/>
            <a:ext cx="201168" cy="201168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333756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Targeting ultra-específico por edad/geo/intereses y retargeting de píxel.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85800" y="4270248"/>
            <a:ext cx="201168" cy="201168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10" name="Text 8"/>
          <p:cNvSpPr/>
          <p:nvPr/>
        </p:nvSpPr>
        <p:spPr>
          <a:xfrm>
            <a:off x="1143000" y="420624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Respuesta directa con conversión atribuida (clic → compra, CPA/ROAS).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85800" y="5138928"/>
            <a:ext cx="201168" cy="201168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5074920"/>
            <a:ext cx="10332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Inventarios que el clipping no cubre: search, display premium, CTV/video largo.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1828800"/>
            <a:ext cx="10789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Mide. Entrena. Mejora.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28346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Convierte tu presupuesto en vistas que de verdad ocurrieron.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85800" y="4114800"/>
            <a:ext cx="3108960" cy="777240"/>
          </a:xfrm>
          <a:prstGeom prst="rect">
            <a:avLst/>
          </a:prstGeom>
          <a:solidFill>
            <a:srgbClr val="2BF0C8"/>
          </a:solidFill>
          <a:ln/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85800" y="411480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60B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 tu campaña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069080" y="4114800"/>
            <a:ext cx="3108960" cy="777240"/>
          </a:xfrm>
          <a:prstGeom prst="rect">
            <a:avLst/>
          </a:prstGeom>
          <a:solidFill>
            <a:srgbClr val="060B10"/>
          </a:solidFill>
          <a:ln w="19050">
            <a:solidFill>
              <a:srgbClr val="2BF0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069080" y="411480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Solicita una demo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85800" y="56692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quantyclips.com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publicidad tradicional: alquilas atención que no puedes verificar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1920240"/>
            <a:ext cx="4114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36¢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4937760" y="2194560"/>
            <a:ext cx="6400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cada $1</a:t>
            </a:r>
            <a:endParaRPr lang="en-US" sz="2400" dirty="0"/>
          </a:p>
          <a:p>
            <a:pPr indent="0" marL="0">
              <a:buNone/>
            </a:pPr>
            <a:r>
              <a:rPr lang="en-US" sz="24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 entra a la compra programática de web abierta llega de verdad al consumidor.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937760" y="393192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resto se evapora en fees (29%) y desperdicio: impresiones no vistas, bots, tráfico inválido (35%).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63550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Fuente: ANA — Programmatic Media Supply Chain Transparency Study, 2023.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 aunque se vea, la gente lo ignora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1920240"/>
            <a:ext cx="4114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5,5%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4937760" y="2194560"/>
            <a:ext cx="6400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 tiempo</a:t>
            </a:r>
            <a:endParaRPr lang="en-US" sz="2400" dirty="0"/>
          </a:p>
          <a:p>
            <a:pPr indent="0" marL="0">
              <a:buNone/>
            </a:pPr>
            <a:r>
              <a:rPr lang="en-US" sz="24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 lo que la gente mira los banners durante una lectura enfocada.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937760" y="393192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"Banner blindness": un fenómeno documentado y replicado a lo largo de 3 décadas.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63550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Fuente: Simonetti &amp; Bigne, eye-tracking N=100, Spanish Journal of Marketing, 2024.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publicidad no murió. La atención se mudó.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85800" y="1828800"/>
            <a:ext cx="5212080" cy="329184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51560" y="2103120"/>
            <a:ext cx="44805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+10,7%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1051560" y="3474720"/>
            <a:ext cx="4480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creció el gasto publicitario global en 2024, superando $1 billón por 1ª vez. El video corto es parte del mercado que crece.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51560" y="470916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Fuente: WARC / GroupM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355080" y="1828800"/>
            <a:ext cx="5212080" cy="329184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720840" y="2103120"/>
            <a:ext cx="44805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79,5%</a:t>
            </a:r>
            <a:endParaRPr lang="en-US" sz="6400" dirty="0"/>
          </a:p>
        </p:txBody>
      </p:sp>
      <p:sp>
        <p:nvSpPr>
          <p:cNvPr id="10" name="Text 8"/>
          <p:cNvSpPr/>
          <p:nvPr/>
        </p:nvSpPr>
        <p:spPr>
          <a:xfrm>
            <a:off x="6720840" y="3474720"/>
            <a:ext cx="44805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los adultos de Colombia son alcanzables en TikTok. Brasil y México: 3ª y 4ª mayores audiencias del mundo.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720840" y="4709160"/>
            <a:ext cx="4480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Fuente: DataReportal / Kepios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63550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Cifras de alcance auto-reportadas por TikTok (alcance publicitario potencial), inicios 2025.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Clipping: pagas por vistas verificadas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1417320"/>
            <a:ext cx="10789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Dentro de contenido nativo del creador, que la gente eligió ver — no un anuncio que saltan.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85800" y="2468880"/>
            <a:ext cx="3429000" cy="196596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51560" y="2907792"/>
            <a:ext cx="256032" cy="256032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7" name="Text 5"/>
          <p:cNvSpPr/>
          <p:nvPr/>
        </p:nvSpPr>
        <p:spPr>
          <a:xfrm>
            <a:off x="1435608" y="28163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oficial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051560" y="3401568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 vistas se leen de la API oficial de la plataforma. Nada de métricas inventadas.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4434840" y="2468880"/>
            <a:ext cx="3429000" cy="196596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00600" y="2907792"/>
            <a:ext cx="256032" cy="256032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11" name="Text 9"/>
          <p:cNvSpPr/>
          <p:nvPr/>
        </p:nvSpPr>
        <p:spPr>
          <a:xfrm>
            <a:off x="5184648" y="28163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Mínimo estable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800600" y="3401568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paga el mínimo estable verificado de la serie, no el pico. Anti-fraude en el núcleo.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8183880" y="2468880"/>
            <a:ext cx="3429000" cy="196596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549640" y="2907792"/>
            <a:ext cx="256032" cy="256032"/>
          </a:xfrm>
          <a:prstGeom prst="ellipse">
            <a:avLst/>
          </a:prstGeom>
          <a:solidFill>
            <a:srgbClr val="2BF0C8"/>
          </a:solidFill>
          <a:ln/>
        </p:spPr>
      </p:sp>
      <p:sp>
        <p:nvSpPr>
          <p:cNvPr id="15" name="Text 13"/>
          <p:cNvSpPr/>
          <p:nvPr/>
        </p:nvSpPr>
        <p:spPr>
          <a:xfrm>
            <a:off x="8933688" y="281635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Contenido nativo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8549640" y="3401568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clip del creador, multiplicado en muchas cuentas con audiencia ya formada.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Clipping vs publicidad tradicional</a:t>
            </a:r>
            <a:endParaRPr lang="en-US" sz="3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600200"/>
          <a:ext cx="1078992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4206240"/>
                <a:gridCol w="4206240"/>
              </a:tblGrid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4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E8F6F2"/>
                          </a:solidFill>
                        </a:rPr>
                        <a:t>Publicidad tradicional</a:t>
                      </a:r>
                      <a:endParaRPr lang="en-US" sz="14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060B10"/>
                          </a:solidFill>
                        </a:rPr>
                        <a:t>Clipping (Quanty)</a:t>
                      </a:r>
                      <a:endParaRPr lang="en-US" sz="140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0C8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Unidad de compra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9FB4BA"/>
                          </a:solidFill>
                        </a:rPr>
                        <a:t>Impresión (un píxel cargado)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Vista verificada · API oficial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Formato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9FB4BA"/>
                          </a:solidFill>
                        </a:rPr>
                        <a:t>Anuncio que se ignora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Contenido nativo del creador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Verificación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9FB4BA"/>
                          </a:solidFill>
                        </a:rPr>
                        <a:t>Métricas de quien te vende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API oficial + mínimo estable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Riesgo de gasto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9FB4BA"/>
                          </a:solidFill>
                        </a:rPr>
                        <a:t>Presupuesto que se quema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Techo duro: nunca pagas de más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Transparencia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9FB4BA"/>
                          </a:solidFill>
                        </a:rPr>
                        <a:t>Caja negra de fees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Fee + take + CPV a la vista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Aprendizaje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151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9FB4BA"/>
                          </a:solidFill>
                        </a:rPr>
                        <a:t>Compra puntual, sin feedback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E8F6F2"/>
                          </a:solidFill>
                        </a:rPr>
                        <a:t>El Cerebro reasigna a lo que rinde</a:t>
                      </a:r>
                      <a:endParaRPr lang="en-US" sz="1250" dirty="0"/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4A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0B1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números: una campaña de $500 en TikTok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85800" y="1828800"/>
            <a:ext cx="3200400" cy="173736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6868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68680" y="297180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depósito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86200" y="1828800"/>
            <a:ext cx="457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4343400" y="1828800"/>
            <a:ext cx="3200400" cy="173736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52628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$465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4526280" y="297180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pozo neto (−7% fee)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543800" y="1828800"/>
            <a:ext cx="457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8001000" y="1828800"/>
            <a:ext cx="3200400" cy="173736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18388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75.600–201.500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8183880" y="297180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vistas verificadas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" y="4114800"/>
            <a:ext cx="10789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CPV efectivo todo-incluido:  </a:t>
            </a:r>
            <a:pPr indent="0" marL="0">
              <a:buNone/>
            </a:pPr>
            <a:r>
              <a:rPr lang="en-US" sz="26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US$ 0,0025 – 0,0066 por vista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85800" y="484632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unidad que pagas —la vista verificada— YA es la unidad de valor. No hay un descuento escondido entre lo que pagas y lo que recibes.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85800" y="63550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Cálculo verificado contra el código real (rate-card). CPM TikTok estimado $1,5–4,0/1.000.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mismo dinero, distinta unidad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1371600"/>
            <a:ext cx="10789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 a cada lado. Lo que recibes NO es comparable.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85800" y="1965960"/>
            <a:ext cx="5120640" cy="237744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51560" y="224028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Banner / display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51560" y="2606040"/>
            <a:ext cx="4389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109.000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1051560" y="356616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impresiones viewable + humanas… que el banner blindness hace que se ignoren casi todas.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355080" y="1965960"/>
            <a:ext cx="5120640" cy="2377440"/>
          </a:xfrm>
          <a:prstGeom prst="rect">
            <a:avLst/>
          </a:prstGeom>
          <a:solidFill>
            <a:srgbClr val="0C151B"/>
          </a:solidFill>
          <a:ln w="19050">
            <a:solidFill>
              <a:srgbClr val="1C7A68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720840" y="224028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Clipping (Quanty)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720840" y="2606040"/>
            <a:ext cx="4389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75.600–201.500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720840" y="356616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vistas VERIFICADAS de contenido nativo que la gente eligió ver.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4709160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Costo por impresión-viewable ~$0,0046 — dentro de nuestro CPV. </a:t>
            </a:r>
            <a:pPr indent="0" marL="0">
              <a:buNone/>
            </a:pPr>
            <a:r>
              <a:rPr lang="en-US" sz="18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Pagas lo mismo por una unidad que SÍ ocurrió.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85800" y="63550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Banner: $500 ÷ CPM $3,28 (ANA Q1 2025, web abierta) × 73% viewable × ~98% humano. Programática mezclada (~30% CTV).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60B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Quanty</a:t>
            </a:r>
            <a:pPr indent="0" marL="0">
              <a:buNone/>
            </a:pPr>
            <a:r>
              <a:rPr lang="en-US" sz="11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clips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funciona — transparente de punta a punta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85800" y="1920240"/>
            <a:ext cx="2560320" cy="274320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" y="2240280"/>
            <a:ext cx="640080" cy="640080"/>
          </a:xfrm>
          <a:prstGeom prst="ellipse">
            <a:avLst/>
          </a:prstGeom>
          <a:solidFill>
            <a:srgbClr val="060B10"/>
          </a:solidFill>
          <a:ln w="19050">
            <a:solidFill>
              <a:srgbClr val="2BF0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2240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60120" y="30632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Depositas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presupuesto entra a un escrow separado. Fee 7% desglosado.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474720" y="1920240"/>
            <a:ext cx="2560320" cy="274320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794760" y="2240280"/>
            <a:ext cx="640080" cy="640080"/>
          </a:xfrm>
          <a:prstGeom prst="ellipse">
            <a:avLst/>
          </a:prstGeom>
          <a:solidFill>
            <a:srgbClr val="060B10"/>
          </a:solidFill>
          <a:ln w="19050">
            <a:solidFill>
              <a:srgbClr val="2BF0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94760" y="2240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749040" y="30632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distribuye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74904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Cliperos publican tu contenido en muchas cuentas.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63640" y="1920240"/>
            <a:ext cx="2560320" cy="274320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583680" y="2240280"/>
            <a:ext cx="640080" cy="640080"/>
          </a:xfrm>
          <a:prstGeom prst="ellipse">
            <a:avLst/>
          </a:prstGeom>
          <a:solidFill>
            <a:srgbClr val="060B10"/>
          </a:solidFill>
          <a:ln w="19050">
            <a:solidFill>
              <a:srgbClr val="2BF0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0" y="2240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537960" y="30632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verifica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5379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Cada vista se lee de la API oficial. Período anti-fraude.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9052560" y="1920240"/>
            <a:ext cx="2560320" cy="2743200"/>
          </a:xfrm>
          <a:prstGeom prst="rect">
            <a:avLst/>
          </a:prstGeom>
          <a:solidFill>
            <a:srgbClr val="0C151B"/>
          </a:solidFill>
          <a:ln w="12700">
            <a:solidFill>
              <a:srgbClr val="2E4A52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372600" y="2240280"/>
            <a:ext cx="640080" cy="640080"/>
          </a:xfrm>
          <a:prstGeom prst="ellipse">
            <a:avLst/>
          </a:prstGeom>
          <a:solidFill>
            <a:srgbClr val="060B10"/>
          </a:solidFill>
          <a:ln w="19050">
            <a:solidFill>
              <a:srgbClr val="2BF0C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372600" y="22402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BF0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326880" y="30632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F6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Pagas lo real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2688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4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las vistas verificadas. Techo duro: nunca pagas de más.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Quanty Clips — vs Publicidad Tradicional</dc:title>
  <dc:subject>PptxGenJS Presentation</dc:subject>
  <dc:creator>Quanty Clips</dc:creator>
  <cp:lastModifiedBy>Quanty Clips</cp:lastModifiedBy>
  <cp:revision>1</cp:revision>
  <dcterms:created xsi:type="dcterms:W3CDTF">2026-06-15T23:43:13Z</dcterms:created>
  <dcterms:modified xsi:type="dcterms:W3CDTF">2026-06-15T23:43:13Z</dcterms:modified>
</cp:coreProperties>
</file>